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handoutMasterIdLst>
    <p:handoutMasterId r:id="rId19"/>
  </p:handoutMasterIdLst>
  <p:sldIdLst>
    <p:sldId id="382" r:id="rId2"/>
    <p:sldId id="453" r:id="rId3"/>
    <p:sldId id="454" r:id="rId4"/>
    <p:sldId id="455" r:id="rId5"/>
    <p:sldId id="469" r:id="rId6"/>
    <p:sldId id="468" r:id="rId7"/>
    <p:sldId id="471" r:id="rId8"/>
    <p:sldId id="466" r:id="rId9"/>
    <p:sldId id="456" r:id="rId10"/>
    <p:sldId id="447" r:id="rId11"/>
    <p:sldId id="457" r:id="rId12"/>
    <p:sldId id="458" r:id="rId13"/>
    <p:sldId id="462" r:id="rId14"/>
    <p:sldId id="459" r:id="rId15"/>
    <p:sldId id="463" r:id="rId16"/>
    <p:sldId id="460" r:id="rId17"/>
    <p:sldId id="461" r:id="rId18"/>
  </p:sldIdLst>
  <p:sldSz cx="10287000" cy="6858000" type="35mm"/>
  <p:notesSz cx="6858000" cy="92662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00CC"/>
    <a:srgbClr val="2D0080"/>
    <a:srgbClr val="2D0086"/>
    <a:srgbClr val="310094"/>
    <a:srgbClr val="333399"/>
    <a:srgbClr val="000066"/>
    <a:srgbClr val="1F0058"/>
    <a:srgbClr val="D8C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152" y="64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9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2992639" cy="45755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634" tIns="45317" rIns="90634" bIns="45317" numCol="1" anchor="t" anchorCtr="0" compatLnSpc="1">
            <a:prstTxWarp prst="textNoShape">
              <a:avLst/>
            </a:prstTxWarp>
          </a:bodyPr>
          <a:lstStyle>
            <a:lvl1pPr defTabSz="906891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8575" y="2"/>
            <a:ext cx="2994185" cy="45755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634" tIns="45317" rIns="90634" bIns="45317" numCol="1" anchor="t" anchorCtr="0" compatLnSpc="1">
            <a:prstTxWarp prst="textNoShape">
              <a:avLst/>
            </a:prstTxWarp>
          </a:bodyPr>
          <a:lstStyle>
            <a:lvl1pPr algn="r" defTabSz="906891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8824685"/>
            <a:ext cx="2992639" cy="45595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634" tIns="45317" rIns="90634" bIns="45317" numCol="1" anchor="b" anchorCtr="0" compatLnSpc="1">
            <a:prstTxWarp prst="textNoShape">
              <a:avLst/>
            </a:prstTxWarp>
          </a:bodyPr>
          <a:lstStyle>
            <a:lvl1pPr defTabSz="906891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8575" y="8824685"/>
            <a:ext cx="2994185" cy="45595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634" tIns="45317" rIns="90634" bIns="45317" numCol="1" anchor="b" anchorCtr="0" compatLnSpc="1">
            <a:prstTxWarp prst="textNoShape">
              <a:avLst/>
            </a:prstTxWarp>
          </a:bodyPr>
          <a:lstStyle>
            <a:lvl1pPr algn="r" defTabSz="906891">
              <a:defRPr sz="1200" smtClean="0"/>
            </a:lvl1pPr>
          </a:lstStyle>
          <a:p>
            <a:pPr>
              <a:defRPr/>
            </a:pPr>
            <a:fld id="{6AF7A2BF-0DBE-4A9C-A4A4-000F9BB001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761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0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101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14575" y="4114800"/>
            <a:ext cx="72009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1EA7FAB-F627-41D0-A3E8-6F841D234D5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138A3-1605-4957-B68B-59EF0D8D122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7900" y="381000"/>
            <a:ext cx="2187575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64135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A72B6-0B4B-4716-A66D-210048A4E96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62000" y="381000"/>
            <a:ext cx="8753475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0D0B7-B332-46DE-AF22-33C52560CA4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62000" y="3810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71525" y="1600200"/>
            <a:ext cx="4295775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19700" y="1600200"/>
            <a:ext cx="4295775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71525" y="3924300"/>
            <a:ext cx="4295775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19700" y="3924300"/>
            <a:ext cx="4295775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8F501-D096-4A8B-8BB6-B2EEBA2FE2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08667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D9FE9-A3AE-4103-9743-DF94A8A462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A4126-ADFE-4D40-8937-546E7FF46A2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600200"/>
            <a:ext cx="429577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29577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50CA7-16F6-482F-BDB2-5F79CA6D412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6DD95-FC55-4C23-B2D7-917C00D851C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EC215-5359-4A29-9B8E-D32DC4844E8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584F0-A9AE-4620-BA33-D6FA0982683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9D8D3-5AA8-4314-88C8-AC403082D81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AEEF4-FA02-4E1F-AE42-1D8EC32D37C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hlink">
                <a:gamma/>
                <a:shade val="46275"/>
                <a:invGamma/>
              </a:schemeClr>
            </a:gs>
            <a:gs pos="100000">
              <a:schemeClr val="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810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600200"/>
            <a:ext cx="87439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6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06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06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fld id="{18BA9AD3-ACF6-466D-8361-4AB6A0293C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743950" cy="762000"/>
          </a:xfrm>
        </p:spPr>
        <p:txBody>
          <a:bodyPr/>
          <a:lstStyle/>
          <a:p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Organization</a:t>
            </a:r>
          </a:p>
        </p:txBody>
      </p:sp>
      <p:sp>
        <p:nvSpPr>
          <p:cNvPr id="208899" name="Text Box 1027"/>
          <p:cNvSpPr txBox="1">
            <a:spLocks noChangeArrowheads="1"/>
          </p:cNvSpPr>
          <p:nvPr/>
        </p:nvSpPr>
        <p:spPr bwMode="auto">
          <a:xfrm>
            <a:off x="304800" y="1676400"/>
            <a:ext cx="9753600" cy="59832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C000"/>
                </a:solidFill>
                <a:latin typeface="Arial" charset="0"/>
              </a:rPr>
              <a:t>Social Organization </a:t>
            </a:r>
            <a:r>
              <a:rPr lang="en-US" sz="2800" dirty="0">
                <a:latin typeface="Arial" charset="0"/>
              </a:rPr>
              <a:t>- a broad, all encompassing term that includes a variety of aspects of the social group including: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- group size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- group composition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- mating arrangements 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- spacing among individuals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- social structure</a:t>
            </a:r>
          </a:p>
          <a:p>
            <a:pPr>
              <a:spcBef>
                <a:spcPct val="50000"/>
              </a:spcBef>
            </a:pPr>
            <a:endParaRPr lang="en-US" sz="2800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 </a:t>
            </a:r>
            <a:endParaRPr lang="en-US" sz="2800" dirty="0">
              <a:solidFill>
                <a:srgbClr val="FFFF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n-US" dirty="0"/>
          </a:p>
        </p:txBody>
      </p:sp>
      <p:sp>
        <p:nvSpPr>
          <p:cNvPr id="4100" name="Rectangle 1028"/>
          <p:cNvSpPr>
            <a:spLocks noChangeArrowheads="1"/>
          </p:cNvSpPr>
          <p:nvPr/>
        </p:nvSpPr>
        <p:spPr bwMode="auto">
          <a:xfrm>
            <a:off x="8659978" y="224879"/>
            <a:ext cx="1475084" cy="40011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R. KYES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074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743950" cy="762000"/>
          </a:xfrm>
        </p:spPr>
        <p:txBody>
          <a:bodyPr/>
          <a:lstStyle/>
          <a:p>
            <a:pPr algn="l"/>
            <a:r>
              <a:rPr lang="en-US">
                <a:solidFill>
                  <a:srgbClr val="FFFF00"/>
                </a:solidFill>
              </a:rPr>
              <a:t>Dominance</a:t>
            </a:r>
            <a:endParaRPr lang="en-US"/>
          </a:p>
        </p:txBody>
      </p:sp>
      <p:sp>
        <p:nvSpPr>
          <p:cNvPr id="10243" name="Text Box 3075"/>
          <p:cNvSpPr txBox="1">
            <a:spLocks noChangeArrowheads="1"/>
          </p:cNvSpPr>
          <p:nvPr/>
        </p:nvSpPr>
        <p:spPr bwMode="auto">
          <a:xfrm>
            <a:off x="228600" y="1219200"/>
            <a:ext cx="9753600" cy="68945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Arial" charset="0"/>
              </a:rPr>
              <a:t>There is one kind of relationship that seems to be important to the social structure of most primate groups and that is the </a:t>
            </a:r>
            <a:r>
              <a:rPr lang="en-US" sz="2800">
                <a:solidFill>
                  <a:srgbClr val="FFFF00"/>
                </a:solidFill>
                <a:latin typeface="Arial" charset="0"/>
              </a:rPr>
              <a:t>Dominance Relationship</a:t>
            </a:r>
            <a:r>
              <a:rPr lang="en-US" sz="2800">
                <a:latin typeface="Arial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800">
                <a:latin typeface="Arial" charset="0"/>
              </a:rPr>
              <a:t>						     Dominance Hierarchy  						          (Social Status)</a:t>
            </a:r>
          </a:p>
          <a:p>
            <a:pPr>
              <a:spcBef>
                <a:spcPct val="50000"/>
              </a:spcBef>
            </a:pPr>
            <a:r>
              <a:rPr lang="en-US" sz="2800"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en-US" sz="2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>
              <a:solidFill>
                <a:srgbClr val="FFFF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n-US"/>
          </a:p>
        </p:txBody>
      </p:sp>
      <p:pic>
        <p:nvPicPr>
          <p:cNvPr id="10244" name="Picture 3080" descr="C:\TRAVEL\rkyes\GRAPHICS\aINDO\MORE Indonesia\Tangkoko\nigr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2819400"/>
            <a:ext cx="5762625" cy="3886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71500" y="0"/>
            <a:ext cx="8743950" cy="914400"/>
          </a:xfrm>
        </p:spPr>
        <p:txBody>
          <a:bodyPr/>
          <a:lstStyle/>
          <a:p>
            <a:pPr algn="l"/>
            <a:r>
              <a:rPr lang="en-US" sz="2800">
                <a:solidFill>
                  <a:srgbClr val="FFFF00"/>
                </a:solidFill>
              </a:rPr>
              <a:t>What is Dominance?</a:t>
            </a:r>
            <a:endParaRPr lang="en-US"/>
          </a:p>
        </p:txBody>
      </p:sp>
      <p:sp>
        <p:nvSpPr>
          <p:cNvPr id="300035" name="Text Box 1027"/>
          <p:cNvSpPr txBox="1">
            <a:spLocks noChangeArrowheads="1"/>
          </p:cNvSpPr>
          <p:nvPr/>
        </p:nvSpPr>
        <p:spPr bwMode="auto">
          <a:xfrm>
            <a:off x="266700" y="762000"/>
            <a:ext cx="9753600" cy="6026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2800" dirty="0">
                <a:latin typeface="Arial" charset="0"/>
              </a:rPr>
              <a:t>There have been a range of definitions: biggest, strongest, most aggressive,  “the King,”  etc. 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en-US" sz="2800" dirty="0"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endParaRPr lang="en-US" sz="28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4000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- But dominance does not represent a measurable attribute   of a single animal.</a:t>
            </a:r>
          </a:p>
          <a:p>
            <a:pPr>
              <a:spcBef>
                <a:spcPct val="50000"/>
              </a:spcBef>
            </a:pPr>
            <a:endParaRPr lang="en-US" sz="1400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  	Dominance is a </a:t>
            </a:r>
            <a:r>
              <a:rPr lang="en-US" sz="2800" dirty="0">
                <a:solidFill>
                  <a:srgbClr val="FFFF00"/>
                </a:solidFill>
                <a:latin typeface="Arial" charset="0"/>
              </a:rPr>
              <a:t>special relationship</a:t>
            </a:r>
            <a:r>
              <a:rPr lang="en-US" sz="2800" dirty="0">
                <a:latin typeface="Arial" charset="0"/>
              </a:rPr>
              <a:t> where one animal 	is able to </a:t>
            </a:r>
            <a:r>
              <a:rPr lang="en-US" sz="2800" dirty="0">
                <a:solidFill>
                  <a:srgbClr val="FFFF00"/>
                </a:solidFill>
                <a:latin typeface="Arial" charset="0"/>
              </a:rPr>
              <a:t>consistently aggress</a:t>
            </a:r>
            <a:r>
              <a:rPr lang="en-US" sz="2800" dirty="0">
                <a:latin typeface="Arial" charset="0"/>
              </a:rPr>
              <a:t> against another with 	impunity (without retaliation). </a:t>
            </a:r>
            <a:endParaRPr lang="en-US" dirty="0"/>
          </a:p>
        </p:txBody>
      </p:sp>
      <p:pic>
        <p:nvPicPr>
          <p:cNvPr id="300036" name="Picture 1028" descr="slide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1908175"/>
            <a:ext cx="2971800" cy="19780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300037" name="Object 1029"/>
          <p:cNvGraphicFramePr>
            <a:graphicFrameLocks noGrp="1" noChangeAspect="1"/>
          </p:cNvGraphicFramePr>
          <p:nvPr>
            <p:ph idx="1"/>
          </p:nvPr>
        </p:nvGraphicFramePr>
        <p:xfrm>
          <a:off x="3848100" y="1800225"/>
          <a:ext cx="2514600" cy="223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Photo Editor Photo" r:id="rId4" imgW="11114286" imgH="9895238" progId="">
                  <p:embed/>
                </p:oleObj>
              </mc:Choice>
              <mc:Fallback>
                <p:oleObj name="Photo Editor Photo" r:id="rId4" imgW="11114286" imgH="9895238" progId="">
                  <p:embed/>
                  <p:pic>
                    <p:nvPicPr>
                      <p:cNvPr id="0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8100" y="1800225"/>
                        <a:ext cx="2514600" cy="2238375"/>
                      </a:xfrm>
                      <a:prstGeom prst="rect">
                        <a:avLst/>
                      </a:prstGeom>
                      <a:noFill/>
                      <a:ln w="254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0039" name="Picture 1031" descr="C:\TRAVEL\rkyes\GRAPHICS\aINDO\MORE Indonesia\Tangkoko\slide15.aJP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43700" y="1914525"/>
            <a:ext cx="3048000" cy="20478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0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0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0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743950" cy="762000"/>
          </a:xfrm>
        </p:spPr>
        <p:txBody>
          <a:bodyPr/>
          <a:lstStyle/>
          <a:p>
            <a:pPr algn="l"/>
            <a:r>
              <a:rPr lang="en-US" sz="2800">
                <a:solidFill>
                  <a:srgbClr val="FFFF00"/>
                </a:solidFill>
              </a:rPr>
              <a:t>How do we measure or determine Dominance?</a:t>
            </a:r>
            <a:endParaRPr lang="en-US"/>
          </a:p>
        </p:txBody>
      </p:sp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228600" y="1676400"/>
            <a:ext cx="9753600" cy="73533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2800">
                <a:latin typeface="Arial" charset="0"/>
              </a:rPr>
              <a:t>1)  Observe the </a:t>
            </a:r>
            <a:r>
              <a:rPr lang="en-US" sz="2800">
                <a:solidFill>
                  <a:srgbClr val="FFFF00"/>
                </a:solidFill>
                <a:latin typeface="Arial" charset="0"/>
              </a:rPr>
              <a:t>direction of agonistic interactions</a:t>
            </a:r>
            <a:r>
              <a:rPr lang="en-US" sz="2800">
                <a:latin typeface="Arial" charset="0"/>
              </a:rPr>
              <a:t> </a:t>
            </a:r>
          </a:p>
          <a:p>
            <a:r>
              <a:rPr lang="en-US" sz="2800">
                <a:latin typeface="Arial" charset="0"/>
              </a:rPr>
              <a:t>     (aggression and submission) between two animals.</a:t>
            </a:r>
          </a:p>
          <a:p>
            <a:endParaRPr lang="en-US" sz="2800">
              <a:latin typeface="Arial" charset="0"/>
            </a:endParaRPr>
          </a:p>
          <a:p>
            <a:r>
              <a:rPr lang="en-US" sz="2800">
                <a:latin typeface="Arial" charset="0"/>
              </a:rPr>
              <a:t>       That is, we look for a </a:t>
            </a:r>
            <a:r>
              <a:rPr lang="en-US" sz="2800" u="sng">
                <a:latin typeface="Arial" charset="0"/>
              </a:rPr>
              <a:t>winner</a:t>
            </a:r>
            <a:r>
              <a:rPr lang="en-US" sz="2800">
                <a:latin typeface="Arial" charset="0"/>
              </a:rPr>
              <a:t> and </a:t>
            </a:r>
            <a:r>
              <a:rPr lang="en-US" sz="2800" u="sng">
                <a:latin typeface="Arial" charset="0"/>
              </a:rPr>
              <a:t>loser</a:t>
            </a:r>
            <a:r>
              <a:rPr lang="en-US" sz="2800">
                <a:latin typeface="Arial" charset="0"/>
              </a:rPr>
              <a:t> in a fight</a:t>
            </a:r>
          </a:p>
          <a:p>
            <a:endParaRPr lang="en-US" sz="2800">
              <a:latin typeface="Arial" charset="0"/>
            </a:endParaRPr>
          </a:p>
          <a:p>
            <a:r>
              <a:rPr lang="en-US" sz="2800">
                <a:latin typeface="Arial" charset="0"/>
              </a:rPr>
              <a:t>			                 or</a:t>
            </a:r>
          </a:p>
          <a:p>
            <a:endParaRPr lang="en-US" sz="2800">
              <a:latin typeface="Arial" charset="0"/>
            </a:endParaRPr>
          </a:p>
          <a:p>
            <a:r>
              <a:rPr lang="en-US" sz="2800">
                <a:latin typeface="Arial" charset="0"/>
              </a:rPr>
              <a:t>        a situation where one animal </a:t>
            </a:r>
            <a:r>
              <a:rPr lang="en-US" sz="2800" u="sng">
                <a:solidFill>
                  <a:srgbClr val="FFFF00"/>
                </a:solidFill>
                <a:latin typeface="Arial" charset="0"/>
              </a:rPr>
              <a:t>avoids</a:t>
            </a:r>
            <a:r>
              <a:rPr lang="en-US" sz="2800">
                <a:latin typeface="Arial" charset="0"/>
              </a:rPr>
              <a:t> another one.</a:t>
            </a:r>
          </a:p>
          <a:p>
            <a:endParaRPr lang="en-US" sz="2800">
              <a:latin typeface="Arial" charset="0"/>
            </a:endParaRPr>
          </a:p>
          <a:p>
            <a:r>
              <a:rPr lang="en-US" sz="1600">
                <a:latin typeface="Arial" charset="0"/>
              </a:rPr>
              <a:t>					</a:t>
            </a:r>
          </a:p>
          <a:p>
            <a:endParaRPr lang="en-US" sz="1600">
              <a:latin typeface="Arial" charset="0"/>
            </a:endParaRPr>
          </a:p>
          <a:p>
            <a:r>
              <a:rPr lang="en-US" sz="1600">
                <a:latin typeface="Arial" charset="0"/>
              </a:rPr>
              <a:t>					Give example of direction of agonistic interaction</a:t>
            </a:r>
            <a:endParaRPr lang="en-US" sz="2800">
              <a:latin typeface="Arial" charset="0"/>
            </a:endParaRPr>
          </a:p>
          <a:p>
            <a:endParaRPr lang="en-US" sz="2800">
              <a:solidFill>
                <a:srgbClr val="FFFF00"/>
              </a:solidFill>
              <a:latin typeface="Arial" charset="0"/>
            </a:endParaRPr>
          </a:p>
          <a:p>
            <a:endParaRPr lang="en-US" sz="280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>
              <a:solidFill>
                <a:srgbClr val="FFFF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1" name="Picture 6" descr="Lab-TwoMacaq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6700" y="152400"/>
            <a:ext cx="8839200" cy="6480175"/>
          </a:xfrm>
          <a:noFill/>
          <a:ln w="28575">
            <a:solidFill>
              <a:schemeClr val="tx1"/>
            </a:solidFill>
          </a:ln>
        </p:spPr>
      </p:pic>
      <p:pic>
        <p:nvPicPr>
          <p:cNvPr id="305156" name="Picture 4" descr="Lab-Open mouth and 'smile'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86100" y="2374900"/>
            <a:ext cx="6934200" cy="4483100"/>
          </a:xfrm>
          <a:noFill/>
          <a:ln w="28575">
            <a:solidFill>
              <a:schemeClr val="tx1"/>
            </a:solidFill>
          </a:ln>
        </p:spPr>
      </p:pic>
      <p:sp>
        <p:nvSpPr>
          <p:cNvPr id="12293" name="Text Box 9"/>
          <p:cNvSpPr txBox="1">
            <a:spLocks noChangeArrowheads="1"/>
          </p:cNvSpPr>
          <p:nvPr/>
        </p:nvSpPr>
        <p:spPr bwMode="auto">
          <a:xfrm>
            <a:off x="419100" y="1143000"/>
            <a:ext cx="2362200" cy="1004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  <a:latin typeface="Arial" charset="0"/>
              </a:rPr>
              <a:t>  </a:t>
            </a:r>
            <a:r>
              <a:rPr lang="en-US" b="1" u="sng">
                <a:solidFill>
                  <a:schemeClr val="bg2"/>
                </a:solidFill>
                <a:latin typeface="Arial" charset="0"/>
              </a:rPr>
              <a:t>Aggression</a:t>
            </a:r>
            <a:r>
              <a:rPr lang="en-US" b="1">
                <a:solidFill>
                  <a:schemeClr val="bg2"/>
                </a:solidFill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Arial" charset="0"/>
              </a:rPr>
              <a:t>“Stare Threat”</a:t>
            </a:r>
          </a:p>
        </p:txBody>
      </p:sp>
      <p:sp>
        <p:nvSpPr>
          <p:cNvPr id="12294" name="Text Box 10"/>
          <p:cNvSpPr txBox="1">
            <a:spLocks noChangeArrowheads="1"/>
          </p:cNvSpPr>
          <p:nvPr/>
        </p:nvSpPr>
        <p:spPr bwMode="auto">
          <a:xfrm>
            <a:off x="5524500" y="152400"/>
            <a:ext cx="2362200" cy="1004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b="1" u="sng">
                <a:solidFill>
                  <a:schemeClr val="bg2"/>
                </a:solidFill>
                <a:latin typeface="Arial" charset="0"/>
              </a:rPr>
              <a:t>Submission</a:t>
            </a:r>
            <a:r>
              <a:rPr lang="en-US" b="1">
                <a:solidFill>
                  <a:schemeClr val="bg2"/>
                </a:solidFill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Arial" charset="0"/>
              </a:rPr>
              <a:t>    “Grimace”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743950" cy="762000"/>
          </a:xfrm>
        </p:spPr>
        <p:txBody>
          <a:bodyPr/>
          <a:lstStyle/>
          <a:p>
            <a:pPr algn="l"/>
            <a:r>
              <a:rPr lang="en-US" sz="2800">
                <a:solidFill>
                  <a:srgbClr val="FFFF00"/>
                </a:solidFill>
              </a:rPr>
              <a:t>How do we measure or determine Dominance?</a:t>
            </a:r>
            <a:endParaRPr lang="en-US"/>
          </a:p>
        </p:txBody>
      </p:sp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266700" y="1295400"/>
            <a:ext cx="9753600" cy="5216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2800">
                <a:latin typeface="Arial" charset="0"/>
              </a:rPr>
              <a:t>2)  Observe the </a:t>
            </a:r>
            <a:r>
              <a:rPr lang="en-US" sz="2800">
                <a:solidFill>
                  <a:srgbClr val="FFFF00"/>
                </a:solidFill>
                <a:latin typeface="Arial" charset="0"/>
              </a:rPr>
              <a:t>priority of access to limited resources</a:t>
            </a:r>
            <a:r>
              <a:rPr lang="en-US" sz="2800">
                <a:latin typeface="Arial" charset="0"/>
              </a:rPr>
              <a:t> </a:t>
            </a:r>
          </a:p>
          <a:p>
            <a:r>
              <a:rPr lang="en-US" sz="2800">
                <a:latin typeface="Arial" charset="0"/>
              </a:rPr>
              <a:t>     (i.e., food, sexual partners, etc.)</a:t>
            </a:r>
          </a:p>
          <a:p>
            <a:endParaRPr lang="en-US" sz="2800">
              <a:latin typeface="Arial" charset="0"/>
            </a:endParaRPr>
          </a:p>
          <a:p>
            <a:endParaRPr lang="en-US" sz="2800">
              <a:latin typeface="Arial" charset="0"/>
            </a:endParaRPr>
          </a:p>
          <a:p>
            <a:r>
              <a:rPr lang="en-US" sz="2800">
                <a:latin typeface="Arial" charset="0"/>
              </a:rPr>
              <a:t>       </a:t>
            </a:r>
          </a:p>
          <a:p>
            <a:endParaRPr lang="en-US" sz="2800">
              <a:latin typeface="Arial" charset="0"/>
            </a:endParaRPr>
          </a:p>
          <a:p>
            <a:endParaRPr lang="en-US" sz="2800">
              <a:latin typeface="Arial" charset="0"/>
            </a:endParaRPr>
          </a:p>
          <a:p>
            <a:endParaRPr lang="en-US" sz="2800">
              <a:latin typeface="Arial" charset="0"/>
            </a:endParaRPr>
          </a:p>
          <a:p>
            <a:endParaRPr lang="en-US" sz="2800">
              <a:latin typeface="Arial" charset="0"/>
            </a:endParaRPr>
          </a:p>
          <a:p>
            <a:endParaRPr lang="en-US" sz="2800">
              <a:latin typeface="Arial" charset="0"/>
            </a:endParaRPr>
          </a:p>
          <a:p>
            <a:endParaRPr lang="en-US" sz="2800">
              <a:latin typeface="Arial" charset="0"/>
            </a:endParaRPr>
          </a:p>
          <a:p>
            <a:r>
              <a:rPr lang="en-US" sz="2800">
                <a:latin typeface="Arial" charset="0"/>
              </a:rPr>
              <a:t>But, there are problems with this method</a:t>
            </a:r>
            <a:r>
              <a:rPr lang="en-US" sz="1600">
                <a:latin typeface="Arial" charset="0"/>
              </a:rPr>
              <a:t>	</a:t>
            </a:r>
            <a:endParaRPr lang="en-US"/>
          </a:p>
        </p:txBody>
      </p:sp>
      <p:pic>
        <p:nvPicPr>
          <p:cNvPr id="302084" name="Picture 4" descr="slide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2743200"/>
            <a:ext cx="4800600" cy="3209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2085" name="Picture 5" descr="TNR0502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743200"/>
            <a:ext cx="48006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9" name="Picture 4" descr="DSCN056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8039100" cy="6027738"/>
          </a:xfrm>
          <a:noFill/>
          <a:ln w="25400">
            <a:solidFill>
              <a:schemeClr val="tx1"/>
            </a:solidFill>
          </a:ln>
        </p:spPr>
      </p:pic>
      <p:pic>
        <p:nvPicPr>
          <p:cNvPr id="310279" name="Picture 7" descr="good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24300" y="2038350"/>
            <a:ext cx="6172200" cy="4627563"/>
          </a:xfrm>
          <a:noFill/>
          <a:ln w="25400">
            <a:solidFill>
              <a:schemeClr val="tx1"/>
            </a:solidFill>
          </a:ln>
        </p:spPr>
      </p:pic>
      <p:sp>
        <p:nvSpPr>
          <p:cNvPr id="310282" name="Text Box 10"/>
          <p:cNvSpPr txBox="1">
            <a:spLocks noChangeArrowheads="1"/>
          </p:cNvSpPr>
          <p:nvPr/>
        </p:nvSpPr>
        <p:spPr bwMode="auto">
          <a:xfrm>
            <a:off x="5295900" y="6019800"/>
            <a:ext cx="4191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D8C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Dominant Male ? ? ? 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743950" cy="762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Dominance</a:t>
            </a:r>
          </a:p>
        </p:txBody>
      </p:sp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304800" y="1143000"/>
            <a:ext cx="9753600" cy="73263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>
                <a:latin typeface="Arial" charset="0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Dominance is dynamic not static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Once dominance relationships have been established in a  	group, the level of aggression tends to decrease.</a:t>
            </a:r>
          </a:p>
          <a:p>
            <a:pPr>
              <a:spcBef>
                <a:spcPct val="5000"/>
              </a:spcBef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spcBef>
                <a:spcPct val="5000"/>
              </a:spcBef>
              <a:buFontTx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Few hierarchies are linear A-B-C-D-etc.</a:t>
            </a:r>
          </a:p>
          <a:p>
            <a:pPr>
              <a:spcBef>
                <a:spcPct val="500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	they may be circular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Offspring assume maternal rank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Females can have dominance hierarchies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There can be group dominance hierarchy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800" dirty="0">
              <a:solidFill>
                <a:srgbClr val="FFFF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n-US" dirty="0"/>
          </a:p>
        </p:txBody>
      </p:sp>
      <p:pic>
        <p:nvPicPr>
          <p:cNvPr id="303108" name="Picture 4" descr="slide49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3300" y="2895600"/>
            <a:ext cx="2743200" cy="23304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9829800" cy="762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C000"/>
                </a:solidFill>
              </a:rPr>
              <a:t>Misconceptions about Dominance in Primates</a:t>
            </a:r>
          </a:p>
        </p:txBody>
      </p:sp>
      <p:sp>
        <p:nvSpPr>
          <p:cNvPr id="304131" name="Text Box 3"/>
          <p:cNvSpPr txBox="1">
            <a:spLocks noChangeArrowheads="1"/>
          </p:cNvSpPr>
          <p:nvPr/>
        </p:nvSpPr>
        <p:spPr bwMode="auto">
          <a:xfrm>
            <a:off x="304800" y="1752600"/>
            <a:ext cx="9753600" cy="4400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>
                <a:latin typeface="Arial" charset="0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Dominance is based on size and strength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Dominant animal is most aggressive</a:t>
            </a:r>
          </a:p>
          <a:p>
            <a:pPr>
              <a:spcBef>
                <a:spcPct val="5000"/>
              </a:spcBef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spcBef>
                <a:spcPct val="5000"/>
              </a:spcBef>
              <a:buFontTx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Dominance rankings are permanent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Dominance is a personal attribute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Dominance can be inherited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Dominance hierarchies are confined to males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114300" y="304800"/>
            <a:ext cx="10172700" cy="45862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FF00"/>
                </a:solidFill>
                <a:latin typeface="Arial" charset="0"/>
              </a:rPr>
              <a:t>Social Structure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2800" dirty="0">
                <a:latin typeface="Arial" charset="0"/>
              </a:rPr>
              <a:t>- </a:t>
            </a:r>
            <a:r>
              <a:rPr lang="en-US" sz="2600" dirty="0">
                <a:latin typeface="Arial" charset="0"/>
              </a:rPr>
              <a:t>refers to the pattern of </a:t>
            </a:r>
            <a:r>
              <a:rPr lang="en-US" sz="2600" dirty="0">
                <a:solidFill>
                  <a:srgbClr val="FFFF00"/>
                </a:solidFill>
                <a:latin typeface="Arial" charset="0"/>
              </a:rPr>
              <a:t>interactions</a:t>
            </a:r>
            <a:r>
              <a:rPr lang="en-US" sz="2600" dirty="0">
                <a:latin typeface="Arial" charset="0"/>
              </a:rPr>
              <a:t>  &amp;       			     </a:t>
            </a:r>
            <a:r>
              <a:rPr lang="en-US" sz="2600" dirty="0">
                <a:solidFill>
                  <a:srgbClr val="FFFF00"/>
                </a:solidFill>
                <a:latin typeface="Arial" charset="0"/>
              </a:rPr>
              <a:t>relationships</a:t>
            </a:r>
            <a:r>
              <a:rPr lang="en-US" sz="2600" dirty="0">
                <a:latin typeface="Arial" charset="0"/>
              </a:rPr>
              <a:t> among members of the group. </a:t>
            </a:r>
          </a:p>
          <a:p>
            <a:pPr>
              <a:spcBef>
                <a:spcPct val="50000"/>
              </a:spcBef>
            </a:pPr>
            <a:endParaRPr lang="en-US" sz="26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6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6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600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 </a:t>
            </a:r>
            <a:endParaRPr lang="en-US" sz="2800" dirty="0">
              <a:solidFill>
                <a:srgbClr val="FFFF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n-US" dirty="0"/>
          </a:p>
        </p:txBody>
      </p:sp>
      <p:pic>
        <p:nvPicPr>
          <p:cNvPr id="5123" name="Picture 5" descr="tangkoko02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8275" y="2590800"/>
            <a:ext cx="6159500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4" name="Picture 2" descr="C:\TRAVEL\rkyes\GRAPHICS\aINDO\Tinjil photos july 2005\more tinjil 17 jul05\DSCN0094.JPG"/>
          <p:cNvPicPr>
            <a:picLocks noChangeAspect="1" noChangeArrowheads="1"/>
          </p:cNvPicPr>
          <p:nvPr/>
        </p:nvPicPr>
        <p:blipFill>
          <a:blip r:embed="rId3" cstate="print"/>
          <a:srcRect l="9505" t="8842" r="16234" b="22420"/>
          <a:stretch>
            <a:fillRect/>
          </a:stretch>
        </p:blipFill>
        <p:spPr bwMode="auto">
          <a:xfrm>
            <a:off x="114300" y="2001838"/>
            <a:ext cx="6057900" cy="409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9296400" cy="792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dirty="0">
                <a:latin typeface="Arial" charset="0"/>
              </a:rPr>
              <a:t>To study and understand social structure, we must study it at different levels (Robert </a:t>
            </a:r>
            <a:r>
              <a:rPr lang="en-US" sz="2600" dirty="0" err="1">
                <a:latin typeface="Arial" charset="0"/>
              </a:rPr>
              <a:t>Hinde</a:t>
            </a:r>
            <a:r>
              <a:rPr lang="en-US" sz="2600" dirty="0">
                <a:latin typeface="Arial" charset="0"/>
              </a:rPr>
              <a:t>).</a:t>
            </a:r>
          </a:p>
          <a:p>
            <a:pPr>
              <a:spcBef>
                <a:spcPct val="50000"/>
              </a:spcBef>
            </a:pPr>
            <a:endParaRPr lang="en-US" sz="2600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600" dirty="0">
                <a:solidFill>
                  <a:srgbClr val="FFFF00"/>
                </a:solidFill>
                <a:latin typeface="Arial" charset="0"/>
              </a:rPr>
              <a:t>1)</a:t>
            </a:r>
            <a:r>
              <a:rPr lang="en-US" sz="2600" dirty="0">
                <a:latin typeface="Arial" charset="0"/>
              </a:rPr>
              <a:t> </a:t>
            </a:r>
            <a:r>
              <a:rPr lang="en-US" sz="2600" dirty="0">
                <a:solidFill>
                  <a:srgbClr val="FFFF00"/>
                </a:solidFill>
                <a:latin typeface="Arial" charset="0"/>
              </a:rPr>
              <a:t>Interactions</a:t>
            </a:r>
            <a:r>
              <a:rPr lang="en-US" sz="2600" dirty="0">
                <a:latin typeface="Arial" charset="0"/>
              </a:rPr>
              <a:t> - basic level of interaction between 2 animals. </a:t>
            </a:r>
          </a:p>
          <a:p>
            <a:pPr>
              <a:spcBef>
                <a:spcPct val="50000"/>
              </a:spcBef>
            </a:pPr>
            <a:r>
              <a:rPr lang="en-US" sz="2600" dirty="0">
                <a:latin typeface="Arial" charset="0"/>
              </a:rPr>
              <a:t>				</a:t>
            </a:r>
          </a:p>
          <a:p>
            <a:pPr>
              <a:spcBef>
                <a:spcPct val="25000"/>
              </a:spcBef>
            </a:pPr>
            <a:r>
              <a:rPr lang="en-US" sz="2600" dirty="0">
                <a:latin typeface="Arial" charset="0"/>
              </a:rPr>
              <a:t>				grooms</a:t>
            </a:r>
          </a:p>
          <a:p>
            <a:pPr>
              <a:spcBef>
                <a:spcPct val="25000"/>
              </a:spcBef>
            </a:pPr>
            <a:r>
              <a:rPr lang="en-US" sz="2600" dirty="0">
                <a:latin typeface="Arial" charset="0"/>
              </a:rPr>
              <a:t>			</a:t>
            </a:r>
            <a:r>
              <a:rPr lang="en-US" sz="3200" dirty="0">
                <a:latin typeface="Arial" charset="0"/>
              </a:rPr>
              <a:t>A			B</a:t>
            </a:r>
            <a:endParaRPr lang="en-US" sz="26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600" dirty="0">
              <a:latin typeface="Arial" charset="0"/>
            </a:endParaRPr>
          </a:p>
          <a:p>
            <a:pPr>
              <a:spcBef>
                <a:spcPct val="25000"/>
              </a:spcBef>
            </a:pPr>
            <a:r>
              <a:rPr lang="en-US" sz="2600" dirty="0">
                <a:latin typeface="Arial" charset="0"/>
              </a:rPr>
              <a:t>				 bites</a:t>
            </a:r>
          </a:p>
          <a:p>
            <a:pPr>
              <a:spcBef>
                <a:spcPct val="25000"/>
              </a:spcBef>
            </a:pPr>
            <a:r>
              <a:rPr lang="en-US" sz="2600" dirty="0">
                <a:latin typeface="Arial" charset="0"/>
              </a:rPr>
              <a:t>			</a:t>
            </a:r>
            <a:r>
              <a:rPr lang="en-US" sz="3200" dirty="0">
                <a:latin typeface="Arial" charset="0"/>
              </a:rPr>
              <a:t>A			B</a:t>
            </a:r>
            <a:endParaRPr lang="en-US" sz="26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6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600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 </a:t>
            </a:r>
            <a:endParaRPr lang="en-US" sz="2800" dirty="0">
              <a:solidFill>
                <a:srgbClr val="FFFF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n-US" dirty="0"/>
          </a:p>
        </p:txBody>
      </p:sp>
      <p:sp>
        <p:nvSpPr>
          <p:cNvPr id="296964" name="Line 4"/>
          <p:cNvSpPr>
            <a:spLocks noChangeShapeType="1"/>
          </p:cNvSpPr>
          <p:nvPr/>
        </p:nvSpPr>
        <p:spPr bwMode="auto">
          <a:xfrm>
            <a:off x="3810000" y="4419600"/>
            <a:ext cx="16002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6965" name="Line 5"/>
          <p:cNvSpPr>
            <a:spLocks noChangeShapeType="1"/>
          </p:cNvSpPr>
          <p:nvPr/>
        </p:nvSpPr>
        <p:spPr bwMode="auto">
          <a:xfrm>
            <a:off x="3810000" y="6096000"/>
            <a:ext cx="16002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96966" name="Picture 6" descr="slide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2700" y="3505200"/>
            <a:ext cx="3619500" cy="2428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64" grpId="0" animBg="1"/>
      <p:bldP spid="2969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10058400" cy="85947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dirty="0">
                <a:solidFill>
                  <a:srgbClr val="FFFF00"/>
                </a:solidFill>
                <a:latin typeface="Arial" charset="0"/>
              </a:rPr>
              <a:t>2) Relationships</a:t>
            </a:r>
            <a:r>
              <a:rPr lang="en-US" sz="2600" dirty="0">
                <a:latin typeface="Arial" charset="0"/>
              </a:rPr>
              <a:t> - intermediate level - a means of classifying 			         the interactions between two animals.</a:t>
            </a:r>
          </a:p>
          <a:p>
            <a:pPr>
              <a:spcBef>
                <a:spcPct val="50000"/>
              </a:spcBef>
            </a:pPr>
            <a:endParaRPr lang="en-US" sz="1200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600" u="sng" dirty="0">
                <a:latin typeface="Arial" charset="0"/>
              </a:rPr>
              <a:t>Affiliative (friendly) relationship</a:t>
            </a:r>
            <a:r>
              <a:rPr lang="en-US" sz="2600" dirty="0">
                <a:latin typeface="Arial" charset="0"/>
              </a:rPr>
              <a:t>  (grooming, sitting in </a:t>
            </a:r>
            <a:r>
              <a:rPr lang="en-US" sz="2600" dirty="0" err="1">
                <a:latin typeface="Arial" charset="0"/>
              </a:rPr>
              <a:t>prox</a:t>
            </a:r>
            <a:r>
              <a:rPr lang="en-US" sz="2600" dirty="0">
                <a:latin typeface="Arial" charset="0"/>
              </a:rPr>
              <a:t>, contact)</a:t>
            </a:r>
          </a:p>
          <a:p>
            <a:pPr>
              <a:spcBef>
                <a:spcPct val="50000"/>
              </a:spcBef>
            </a:pPr>
            <a:endParaRPr lang="en-US" sz="26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600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600" dirty="0">
                <a:latin typeface="Arial" charset="0"/>
              </a:rPr>
              <a:t>	</a:t>
            </a:r>
          </a:p>
          <a:p>
            <a:pPr>
              <a:spcBef>
                <a:spcPct val="50000"/>
              </a:spcBef>
            </a:pPr>
            <a:endParaRPr lang="en-US" sz="26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600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600" dirty="0">
                <a:latin typeface="Arial" charset="0"/>
              </a:rPr>
              <a:t>				</a:t>
            </a:r>
          </a:p>
          <a:p>
            <a:pPr>
              <a:spcBef>
                <a:spcPct val="25000"/>
              </a:spcBef>
            </a:pPr>
            <a:r>
              <a:rPr lang="en-US" sz="2600" dirty="0">
                <a:latin typeface="Arial" charset="0"/>
              </a:rPr>
              <a:t>				</a:t>
            </a:r>
          </a:p>
          <a:p>
            <a:pPr>
              <a:spcBef>
                <a:spcPct val="50000"/>
              </a:spcBef>
            </a:pPr>
            <a:endParaRPr lang="en-US" sz="26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600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 </a:t>
            </a:r>
            <a:endParaRPr lang="en-US" sz="2800" dirty="0">
              <a:solidFill>
                <a:srgbClr val="FFFF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n-US" dirty="0"/>
          </a:p>
        </p:txBody>
      </p:sp>
      <p:pic>
        <p:nvPicPr>
          <p:cNvPr id="7172" name="Picture 2" descr="C:\TRAVEL\rkyes\GRAPHICS\aINDO\Tinjil photos july 2005\more tinjil 17 jul05\DSCN0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2100" y="3144680"/>
            <a:ext cx="4851400" cy="3637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 descr="C:\TRAVEL\rkyes\GRAPHICS\Best KYES Primate  Photos 4jul06\other species -field research\Kyes - sulawesi black macaque groom Ind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51422"/>
            <a:ext cx="5981700" cy="39207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24" y="-36022"/>
            <a:ext cx="10336053" cy="6996545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0831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9" descr="DSCN06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5704" y="347749"/>
            <a:ext cx="7523191" cy="619704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4468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 descr="C:\Users\rkyes\Desktop\GoodDSC_9035-edi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0"/>
          <a:stretch/>
        </p:blipFill>
        <p:spPr bwMode="auto">
          <a:xfrm>
            <a:off x="2345629" y="0"/>
            <a:ext cx="5595742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72635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9296400" cy="699422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u="sng" dirty="0">
                <a:latin typeface="Arial" charset="0"/>
              </a:rPr>
              <a:t>Agonistic (aggressive) relationship</a:t>
            </a:r>
          </a:p>
          <a:p>
            <a:pPr>
              <a:spcBef>
                <a:spcPct val="50000"/>
              </a:spcBef>
            </a:pPr>
            <a:endParaRPr lang="en-US" sz="26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600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600" dirty="0">
                <a:latin typeface="Arial" charset="0"/>
              </a:rPr>
              <a:t>	</a:t>
            </a:r>
          </a:p>
          <a:p>
            <a:pPr>
              <a:spcBef>
                <a:spcPct val="50000"/>
              </a:spcBef>
            </a:pPr>
            <a:endParaRPr lang="en-US" sz="26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600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600" dirty="0">
                <a:latin typeface="Arial" charset="0"/>
              </a:rPr>
              <a:t>				</a:t>
            </a:r>
          </a:p>
          <a:p>
            <a:pPr>
              <a:spcBef>
                <a:spcPct val="25000"/>
              </a:spcBef>
            </a:pPr>
            <a:r>
              <a:rPr lang="en-US" sz="2600" dirty="0">
                <a:latin typeface="Arial" charset="0"/>
              </a:rPr>
              <a:t>				</a:t>
            </a:r>
          </a:p>
          <a:p>
            <a:pPr>
              <a:spcBef>
                <a:spcPct val="50000"/>
              </a:spcBef>
            </a:pPr>
            <a:endParaRPr lang="en-US" sz="26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600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 </a:t>
            </a:r>
            <a:endParaRPr lang="en-US" sz="2800" dirty="0">
              <a:solidFill>
                <a:srgbClr val="FFFF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n-US" dirty="0"/>
          </a:p>
        </p:txBody>
      </p:sp>
      <p:pic>
        <p:nvPicPr>
          <p:cNvPr id="297997" name="Picture 13" descr="Lab-Open mouth and 'smile'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31994" y="914400"/>
            <a:ext cx="9083506" cy="5872603"/>
          </a:xfr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10058400" cy="42941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>
                <a:solidFill>
                  <a:srgbClr val="FFFF00"/>
                </a:solidFill>
                <a:latin typeface="Arial" charset="0"/>
              </a:rPr>
              <a:t>3) Social Structure</a:t>
            </a:r>
            <a:r>
              <a:rPr lang="en-US" sz="2600">
                <a:latin typeface="Arial" charset="0"/>
              </a:rPr>
              <a:t> - final level - describes all the types of 			             relationships among individuals so as to 			             understand the social structure of the group.</a:t>
            </a:r>
          </a:p>
          <a:p>
            <a:pPr>
              <a:spcBef>
                <a:spcPct val="50000"/>
              </a:spcBef>
            </a:pPr>
            <a:r>
              <a:rPr lang="en-US" sz="2600">
                <a:latin typeface="Arial" charset="0"/>
              </a:rPr>
              <a:t>					</a:t>
            </a:r>
          </a:p>
          <a:p>
            <a:pPr>
              <a:spcBef>
                <a:spcPct val="50000"/>
              </a:spcBef>
            </a:pPr>
            <a:endParaRPr lang="en-US" sz="26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60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800">
                <a:latin typeface="Arial" charset="0"/>
              </a:rPr>
              <a:t> </a:t>
            </a:r>
            <a:endParaRPr lang="en-US" sz="2800">
              <a:solidFill>
                <a:srgbClr val="FFFF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n-US"/>
          </a:p>
        </p:txBody>
      </p:sp>
      <p:pic>
        <p:nvPicPr>
          <p:cNvPr id="9219" name="Picture 3" descr="tangkoko02j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84300" y="1752600"/>
            <a:ext cx="7416800" cy="4953000"/>
          </a:xfr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Blue template">
  <a:themeElements>
    <a:clrScheme name="Blue template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Blu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ue template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template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template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HD:Blue template</Template>
  <TotalTime>3762</TotalTime>
  <Words>572</Words>
  <Application>Microsoft Office PowerPoint</Application>
  <PresentationFormat>35mm Slides</PresentationFormat>
  <Paragraphs>126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Times New Roman</vt:lpstr>
      <vt:lpstr>Blue template</vt:lpstr>
      <vt:lpstr>Photo Editor Photo</vt:lpstr>
      <vt:lpstr>Social Organization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Dominance</vt:lpstr>
      <vt:lpstr>What is Dominance?</vt:lpstr>
      <vt:lpstr>How do we measure or determine Dominance?</vt:lpstr>
      <vt:lpstr>PowerPoint Presentation</vt:lpstr>
      <vt:lpstr>How do we measure or determine Dominance?</vt:lpstr>
      <vt:lpstr>PowerPoint Presentation</vt:lpstr>
      <vt:lpstr>Dominance</vt:lpstr>
      <vt:lpstr>Misconceptions about Dominance in Primates</vt:lpstr>
    </vt:vector>
  </TitlesOfParts>
  <Company>RPRC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CBF Macaques sent to the WaRPRC</dc:title>
  <dc:creator>Marj Domenowske</dc:creator>
  <cp:lastModifiedBy>Randall C KYES</cp:lastModifiedBy>
  <cp:revision>426</cp:revision>
  <cp:lastPrinted>2013-12-27T21:10:33Z</cp:lastPrinted>
  <dcterms:created xsi:type="dcterms:W3CDTF">2000-03-21T21:27:17Z</dcterms:created>
  <dcterms:modified xsi:type="dcterms:W3CDTF">2022-01-20T16:26:43Z</dcterms:modified>
</cp:coreProperties>
</file>